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57" r:id="rId4"/>
    <p:sldId id="258" r:id="rId5"/>
    <p:sldId id="265" r:id="rId6"/>
    <p:sldId id="262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2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8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9566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29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2863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30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26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8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6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55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2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2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2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8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3119-B481-4727-BA8E-E10CD974773C}" type="datetimeFigureOut">
              <a:rPr lang="en-US" smtClean="0"/>
              <a:t>31/8/2021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30FF85-02BC-4676-8492-24109A990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4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959" y="632889"/>
            <a:ext cx="9144000" cy="1405684"/>
          </a:xfrm>
        </p:spPr>
        <p:txBody>
          <a:bodyPr anchor="ctr">
            <a:normAutofit/>
          </a:bodyPr>
          <a:lstStyle/>
          <a:p>
            <a:r>
              <a:rPr lang="en-US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 – GRADE 9</a:t>
            </a:r>
            <a:endParaRPr 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598" y="2378356"/>
            <a:ext cx="9914965" cy="1346479"/>
          </a:xfrm>
        </p:spPr>
        <p:txBody>
          <a:bodyPr>
            <a:noAutofit/>
          </a:bodyPr>
          <a:lstStyle/>
          <a:p>
            <a:r>
              <a:rPr lang="en-US" sz="7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VISIT FROM A PEN PAL</a:t>
            </a:r>
            <a:endParaRPr lang="en-US" sz="7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0015" y="4064618"/>
            <a:ext cx="8272631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6600" b="1" dirty="0" smtClean="0">
                <a:ln/>
                <a:solidFill>
                  <a:schemeClr val="accent4"/>
                </a:solidFill>
                <a:latin typeface="Baskerville Old Face" panose="02020602080505020303" pitchFamily="18" charset="0"/>
              </a:rPr>
              <a:t>LANGUAGE FOCUS</a:t>
            </a:r>
            <a:endParaRPr lang="en-US" sz="6600" b="1" dirty="0">
              <a:ln/>
              <a:solidFill>
                <a:schemeClr val="accent4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2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18605"/>
            <a:ext cx="10674289" cy="722811"/>
          </a:xfrm>
        </p:spPr>
        <p:txBody>
          <a:bodyPr/>
          <a:lstStyle/>
          <a:p>
            <a:r>
              <a:rPr lang="en-US" dirty="0" smtClean="0"/>
              <a:t>READ AND COMPLETE THE SENTENCE</a:t>
            </a:r>
            <a:endParaRPr lang="en-US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0674289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 “ </a:t>
            </a:r>
            <a:r>
              <a:rPr lang="en-US" sz="2400" dirty="0">
                <a:solidFill>
                  <a:srgbClr val="FF0000"/>
                </a:solidFill>
              </a:rPr>
              <a:t>I </a:t>
            </a:r>
            <a:r>
              <a:rPr lang="en-US" sz="2400" dirty="0" smtClean="0">
                <a:solidFill>
                  <a:srgbClr val="FF0000"/>
                </a:solidFill>
              </a:rPr>
              <a:t>…………………you ……………..a </a:t>
            </a:r>
            <a:r>
              <a:rPr lang="en-US" sz="2400" dirty="0">
                <a:solidFill>
                  <a:srgbClr val="FF0000"/>
                </a:solidFill>
              </a:rPr>
              <a:t>longer vacation,” Lan said to Maryam </a:t>
            </a:r>
            <a:r>
              <a:rPr lang="en-US" sz="2400" dirty="0" smtClean="0">
                <a:solidFill>
                  <a:srgbClr val="FF0000"/>
                </a:solidFill>
              </a:rPr>
              <a:t>at the end of the week.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Yes, I </a:t>
            </a:r>
            <a:r>
              <a:rPr lang="en-US" sz="2400" dirty="0" smtClean="0">
                <a:solidFill>
                  <a:srgbClr val="FF0000"/>
                </a:solidFill>
              </a:rPr>
              <a:t>…………… </a:t>
            </a:r>
            <a:r>
              <a:rPr lang="en-US" sz="2400" dirty="0">
                <a:solidFill>
                  <a:srgbClr val="FF0000"/>
                </a:solidFill>
              </a:rPr>
              <a:t>I </a:t>
            </a:r>
            <a:r>
              <a:rPr lang="en-US" sz="2400" dirty="0" smtClean="0">
                <a:solidFill>
                  <a:srgbClr val="FF0000"/>
                </a:solidFill>
              </a:rPr>
              <a:t>…………….more </a:t>
            </a:r>
            <a:r>
              <a:rPr lang="en-US" sz="2400" dirty="0">
                <a:solidFill>
                  <a:srgbClr val="FF0000"/>
                </a:solidFill>
              </a:rPr>
              <a:t>time to get to know your beautiful country better.  Lan, would you like to come to visit me next summer?” Maryam asked.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58983" y="2075471"/>
            <a:ext cx="83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hlinkClick r:id="rId2" action="ppaction://hlinksldjump"/>
              </a:rPr>
              <a:t>wish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3430" y="2925476"/>
            <a:ext cx="83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had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8138" y="2925476"/>
            <a:ext cx="83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wish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4207" y="2075471"/>
            <a:ext cx="83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had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7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74" y="340659"/>
            <a:ext cx="11277101" cy="65442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GRAMMAR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29" y="1183340"/>
            <a:ext cx="11510683" cy="567466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2000" dirty="0" smtClean="0"/>
              <a:t>WISH SENTENCE: </a:t>
            </a:r>
          </a:p>
          <a:p>
            <a:pPr marL="0" indent="0">
              <a:buNone/>
            </a:pPr>
            <a:r>
              <a:rPr lang="en-US" sz="2000" dirty="0" smtClean="0"/>
              <a:t>a/ </a:t>
            </a:r>
            <a:r>
              <a:rPr lang="en-US" sz="2000" u="sng" dirty="0" smtClean="0"/>
              <a:t>WISH ABOUT THE PRESENT</a:t>
            </a:r>
          </a:p>
          <a:p>
            <a:pPr marL="0" indent="0">
              <a:buNone/>
            </a:pPr>
            <a:r>
              <a:rPr lang="en-US" sz="2400" dirty="0" smtClean="0"/>
              <a:t>       I wish I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didn’t live </a:t>
            </a:r>
            <a:r>
              <a:rPr lang="en-US" sz="2400" dirty="0" smtClean="0"/>
              <a:t>far from school.(I’m sorry I </a:t>
            </a:r>
            <a:r>
              <a:rPr lang="en-US" sz="2400" i="1" dirty="0" smtClean="0">
                <a:solidFill>
                  <a:srgbClr val="FF0000"/>
                </a:solidFill>
              </a:rPr>
              <a:t>live</a:t>
            </a:r>
            <a:r>
              <a:rPr lang="en-US" sz="2400" dirty="0" smtClean="0"/>
              <a:t> far from school)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I wish I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was/were</a:t>
            </a:r>
            <a:r>
              <a:rPr lang="en-US" sz="2400" dirty="0" smtClean="0">
                <a:solidFill>
                  <a:schemeClr val="tx1"/>
                </a:solidFill>
              </a:rPr>
              <a:t> taller. </a:t>
            </a:r>
            <a:r>
              <a:rPr lang="en-US" sz="2400" b="1" dirty="0" smtClean="0">
                <a:solidFill>
                  <a:schemeClr val="accent5"/>
                </a:solidFill>
              </a:rPr>
              <a:t>or</a:t>
            </a:r>
            <a:r>
              <a:rPr lang="en-US" sz="2400" dirty="0" smtClean="0">
                <a:solidFill>
                  <a:schemeClr val="tx1"/>
                </a:solidFill>
              </a:rPr>
              <a:t> I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was/were not </a:t>
            </a:r>
            <a:r>
              <a:rPr lang="en-US" sz="2400" dirty="0" smtClean="0">
                <a:solidFill>
                  <a:schemeClr val="tx1"/>
                </a:solidFill>
              </a:rPr>
              <a:t>short. (What a pity! I </a:t>
            </a:r>
            <a:r>
              <a:rPr lang="en-US" sz="2400" i="1" dirty="0" smtClean="0">
                <a:solidFill>
                  <a:srgbClr val="FF0000"/>
                </a:solidFill>
              </a:rPr>
              <a:t>am</a:t>
            </a:r>
            <a:r>
              <a:rPr lang="en-US" sz="2400" dirty="0" smtClean="0">
                <a:solidFill>
                  <a:schemeClr val="tx1"/>
                </a:solidFill>
              </a:rPr>
              <a:t> short)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</a:t>
            </a:r>
            <a:r>
              <a:rPr lang="en-US" sz="2400" dirty="0" smtClean="0"/>
              <a:t>I wish I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had</a:t>
            </a:r>
            <a:r>
              <a:rPr lang="en-US" sz="2400" dirty="0" smtClean="0"/>
              <a:t> more friends here. (I’m sorry I </a:t>
            </a:r>
            <a:r>
              <a:rPr lang="en-US" sz="2400" i="1" dirty="0" smtClean="0">
                <a:solidFill>
                  <a:srgbClr val="FF0000"/>
                </a:solidFill>
              </a:rPr>
              <a:t>don’t have</a:t>
            </a:r>
            <a:r>
              <a:rPr lang="en-US" sz="2400" dirty="0" smtClean="0"/>
              <a:t> any friends here)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→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b/ </a:t>
            </a:r>
            <a:r>
              <a:rPr lang="en-US" sz="2000" u="sng" dirty="0" smtClean="0"/>
              <a:t>WISH ABOUT THE FUTURE or ABILITY</a:t>
            </a:r>
          </a:p>
          <a:p>
            <a:pPr marL="0" indent="0">
              <a:buNone/>
            </a:pPr>
            <a:r>
              <a:rPr lang="en-US" sz="2400" dirty="0" smtClean="0"/>
              <a:t>       Lan wishes she 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could visit</a:t>
            </a:r>
            <a:r>
              <a:rPr lang="en-US" sz="2400" u="sng" dirty="0" smtClean="0"/>
              <a:t> Maryam</a:t>
            </a:r>
            <a:r>
              <a:rPr lang="en-US" sz="2400" dirty="0" smtClean="0"/>
              <a:t> some day. (Lan talks about future event)</a:t>
            </a:r>
          </a:p>
          <a:p>
            <a:pPr marL="0" indent="0">
              <a:buNone/>
            </a:pPr>
            <a:r>
              <a:rPr lang="en-US" sz="2400" dirty="0" smtClean="0"/>
              <a:t>       I wish the cat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could fly</a:t>
            </a:r>
            <a:r>
              <a:rPr lang="en-US" sz="2400" dirty="0" smtClean="0"/>
              <a:t>. (The cat can’t fly.)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89211" y="2998694"/>
            <a:ext cx="7382436" cy="461665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en-US" sz="2400" dirty="0"/>
              <a:t>S wish S* 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</a:rPr>
              <a:t>did not + V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/ </a:t>
            </a:r>
            <a:r>
              <a:rPr lang="en-US" sz="2400" dirty="0"/>
              <a:t> S wish S* 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</a:rPr>
              <a:t>was/ were</a:t>
            </a:r>
            <a:r>
              <a:rPr lang="en-US" sz="2400" dirty="0"/>
              <a:t> (not) </a:t>
            </a:r>
            <a:endParaRPr lang="en-US" sz="24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9211" y="4007223"/>
            <a:ext cx="2716307" cy="461665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en-US" sz="2400" dirty="0"/>
              <a:t>S wish S*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Ved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/(2)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9210" y="6042212"/>
            <a:ext cx="3906123" cy="461665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en-US" sz="2400" dirty="0"/>
              <a:t>S wish S*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could (not)+V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 useBgFill="1">
        <p:nvSpPr>
          <p:cNvPr id="7" name="TextBox 6"/>
          <p:cNvSpPr txBox="1"/>
          <p:nvPr/>
        </p:nvSpPr>
        <p:spPr>
          <a:xfrm>
            <a:off x="8131250" y="6465621"/>
            <a:ext cx="34671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 smtClean="0"/>
              <a:t>S* may be the same as S or 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18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68" y="254000"/>
            <a:ext cx="11514666" cy="694267"/>
          </a:xfrm>
          <a:pattFill prst="trellis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467" y="1253067"/>
            <a:ext cx="11514666" cy="5266265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en-US" dirty="0" smtClean="0"/>
              <a:t>WE use WOULD  after wish to complain about </a:t>
            </a:r>
            <a:r>
              <a:rPr lang="en-US" i="1" u="sng" dirty="0" smtClean="0">
                <a:solidFill>
                  <a:srgbClr val="FF0000"/>
                </a:solidFill>
              </a:rPr>
              <a:t>a bad habit</a:t>
            </a:r>
            <a:r>
              <a:rPr lang="en-US" dirty="0" smtClean="0"/>
              <a:t> or refer to something that  you </a:t>
            </a:r>
            <a:r>
              <a:rPr lang="en-US" i="1" u="sng" dirty="0" smtClean="0">
                <a:solidFill>
                  <a:srgbClr val="FF0000"/>
                </a:solidFill>
              </a:rPr>
              <a:t>would like TO happen.</a:t>
            </a:r>
          </a:p>
          <a:p>
            <a:r>
              <a:rPr lang="en-US" dirty="0" smtClean="0"/>
              <a:t>I wish Peter </a:t>
            </a:r>
            <a:r>
              <a:rPr lang="en-US" b="1" i="1" u="sng" dirty="0" smtClean="0">
                <a:solidFill>
                  <a:srgbClr val="FF0000"/>
                </a:solidFill>
              </a:rPr>
              <a:t>wouldn’t chew </a:t>
            </a:r>
            <a:r>
              <a:rPr lang="en-US" dirty="0" smtClean="0"/>
              <a:t>all day.</a:t>
            </a:r>
          </a:p>
          <a:p>
            <a:r>
              <a:rPr lang="en-US" dirty="0" smtClean="0"/>
              <a:t>I wish the police </a:t>
            </a:r>
            <a:r>
              <a:rPr lang="en-US" b="1" i="1" u="sng" dirty="0" smtClean="0">
                <a:solidFill>
                  <a:srgbClr val="FF0000"/>
                </a:solidFill>
              </a:rPr>
              <a:t>would do</a:t>
            </a:r>
            <a:r>
              <a:rPr lang="en-US" dirty="0" smtClean="0"/>
              <a:t> something about those people.</a:t>
            </a:r>
          </a:p>
          <a:p>
            <a:pPr marL="0" indent="0">
              <a:buNone/>
            </a:pPr>
            <a:r>
              <a:rPr lang="en-US" dirty="0" smtClean="0"/>
              <a:t>c/ </a:t>
            </a:r>
            <a:r>
              <a:rPr lang="en-US" u="sng" dirty="0" smtClean="0"/>
              <a:t>IF ONLY </a:t>
            </a:r>
            <a:r>
              <a:rPr lang="en-US" dirty="0" smtClean="0"/>
              <a:t>= I wish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→ to emphasize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smtClean="0"/>
              <a:t>If only I </a:t>
            </a:r>
            <a:r>
              <a:rPr lang="en-US" b="1" i="1" u="sng" dirty="0" smtClean="0">
                <a:solidFill>
                  <a:srgbClr val="FF0000"/>
                </a:solidFill>
              </a:rPr>
              <a:t>knew</a:t>
            </a:r>
            <a:r>
              <a:rPr lang="en-US" dirty="0" smtClean="0"/>
              <a:t> the answer for this question!</a:t>
            </a:r>
          </a:p>
          <a:p>
            <a:pPr marL="0" indent="0">
              <a:buNone/>
            </a:pPr>
            <a:r>
              <a:rPr lang="en-US" dirty="0" smtClean="0"/>
              <a:t>d/ </a:t>
            </a:r>
            <a:r>
              <a:rPr lang="en-US" u="sng" dirty="0" smtClean="0"/>
              <a:t>IT’S TIME or IT’S HIGH TIME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+ Past simple form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    It’s (high) time we </a:t>
            </a:r>
            <a:r>
              <a:rPr lang="en-US" b="1" i="1" u="sng" dirty="0" smtClean="0">
                <a:solidFill>
                  <a:srgbClr val="FF0000"/>
                </a:solidFill>
              </a:rPr>
              <a:t>left</a:t>
            </a:r>
            <a:r>
              <a:rPr lang="en-US" dirty="0" smtClean="0"/>
              <a:t>. (= It would be better </a:t>
            </a:r>
            <a:r>
              <a:rPr lang="en-US" i="1" u="sng" dirty="0" smtClean="0">
                <a:solidFill>
                  <a:srgbClr val="FF0000"/>
                </a:solidFill>
              </a:rPr>
              <a:t>if we left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(PAST FORM)</a:t>
            </a:r>
          </a:p>
          <a:p>
            <a:pPr marL="0" indent="0">
              <a:buNone/>
            </a:pPr>
            <a:r>
              <a:rPr lang="en-US" dirty="0" smtClean="0"/>
              <a:t>e/ WOULD RATHER + S + PAST SIMPLE FORM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I’d rather  you </a:t>
            </a:r>
            <a:r>
              <a:rPr lang="en-US" b="1" i="1" u="sng" dirty="0" smtClean="0">
                <a:solidFill>
                  <a:srgbClr val="FF0000"/>
                </a:solidFill>
              </a:rPr>
              <a:t>didn’t smoke </a:t>
            </a:r>
            <a:r>
              <a:rPr lang="en-US" dirty="0" smtClean="0"/>
              <a:t>here.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6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6674"/>
            <a:ext cx="11257992" cy="721894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 dirty="0" smtClean="0"/>
              <a:t>EXERCISE 3 PAGE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3" y="978568"/>
            <a:ext cx="11454063" cy="5534527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Work with a partner. Write wishes you want to make in these situations.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Ex. a)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I wish I were taller.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You are not very tall.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It’s so hot. You want to be in the swimming pool.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You don’t have a computer.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You live very far from school.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You don’t have a sister.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You draw very badly.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You don’t have your friend’s phone number.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You don’t know many friends.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There aren’t any rivers and lakes in your home town.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34" y="228600"/>
            <a:ext cx="10854266" cy="711200"/>
          </a:xfrm>
        </p:spPr>
        <p:txBody>
          <a:bodyPr/>
          <a:lstStyle/>
          <a:p>
            <a:r>
              <a:rPr lang="en-US" dirty="0" smtClean="0"/>
              <a:t> EXERCISE 3 PAGE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17601"/>
            <a:ext cx="11006666" cy="535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b) I WISH I </a:t>
            </a:r>
            <a:r>
              <a:rPr lang="en-US" sz="2800" u="sng" dirty="0" smtClean="0">
                <a:solidFill>
                  <a:srgbClr val="FF0000"/>
                </a:solidFill>
              </a:rPr>
              <a:t>WERE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IN THE SWIMMING POOL NOW.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c) I WISH I </a:t>
            </a:r>
            <a:r>
              <a:rPr lang="en-US" sz="2800" u="sng" dirty="0" smtClean="0">
                <a:solidFill>
                  <a:srgbClr val="FF0000"/>
                </a:solidFill>
              </a:rPr>
              <a:t>HAD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A COMPUTER.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d) I WISH I </a:t>
            </a:r>
            <a:r>
              <a:rPr lang="en-US" sz="2800" u="sng" dirty="0" smtClean="0">
                <a:solidFill>
                  <a:srgbClr val="FF0000"/>
                </a:solidFill>
              </a:rPr>
              <a:t>LIVED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CLOSE TO SCHOOL.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e) I WISH I </a:t>
            </a:r>
            <a:r>
              <a:rPr lang="en-US" sz="2800" u="sng" dirty="0" smtClean="0">
                <a:solidFill>
                  <a:srgbClr val="FF0000"/>
                </a:solidFill>
              </a:rPr>
              <a:t>HAD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A SISTER.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f)  I WISH I </a:t>
            </a:r>
            <a:r>
              <a:rPr lang="en-US" sz="2800" u="sng" dirty="0" smtClean="0">
                <a:solidFill>
                  <a:srgbClr val="FF0000"/>
                </a:solidFill>
              </a:rPr>
              <a:t>DREW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WELL.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g)  I WISH I </a:t>
            </a:r>
            <a:r>
              <a:rPr lang="en-US" sz="2800" u="sng" dirty="0" smtClean="0">
                <a:solidFill>
                  <a:srgbClr val="FF0000"/>
                </a:solidFill>
              </a:rPr>
              <a:t>HAD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MY FRIEND’S PHONE NUMBER.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h) I WISH I </a:t>
            </a:r>
            <a:r>
              <a:rPr lang="en-US" sz="2800" u="sng" dirty="0" smtClean="0">
                <a:solidFill>
                  <a:srgbClr val="FF0000"/>
                </a:solidFill>
              </a:rPr>
              <a:t>KNEW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u="sng" dirty="0" smtClean="0">
                <a:solidFill>
                  <a:srgbClr val="FF0000"/>
                </a:solidFill>
              </a:rPr>
              <a:t>MANY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FRIENDS.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  I WISH THERE </a:t>
            </a:r>
            <a:r>
              <a:rPr lang="en-US" sz="2800" u="sng" dirty="0" smtClean="0">
                <a:solidFill>
                  <a:srgbClr val="FF0000"/>
                </a:solidFill>
              </a:rPr>
              <a:t>WERE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RIVERS AND LAKES IN MY HOMETOWN.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72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07894"/>
            <a:ext cx="11250207" cy="7620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 smtClean="0"/>
              <a:t>HOW TO REWRITE A WISH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497" y="1663048"/>
            <a:ext cx="11546043" cy="47780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/>
              <a:t>1. Rewrite the second sentence so that it has the same meaning as the first one.</a:t>
            </a:r>
          </a:p>
          <a:p>
            <a:r>
              <a:rPr lang="en-US" sz="2400" dirty="0" smtClean="0"/>
              <a:t>	</a:t>
            </a:r>
            <a:r>
              <a:rPr lang="en-US" sz="2800" dirty="0" smtClean="0"/>
              <a:t>Maryam is sorry she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doesn’t have</a:t>
            </a:r>
            <a:r>
              <a:rPr lang="en-US" sz="2800" dirty="0" smtClean="0"/>
              <a:t> enough time to visit Viet Nam.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 </a:t>
            </a:r>
            <a:r>
              <a:rPr lang="en-US" sz="2400" dirty="0" smtClean="0"/>
              <a:t>Maryam wishes she …………………………………………………………………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2. </a:t>
            </a:r>
            <a:r>
              <a:rPr lang="en-US" sz="2400" u="sng" dirty="0" smtClean="0"/>
              <a:t>Complete the second sentence, using from two words to five ones. Do not change the word in parentheses.</a:t>
            </a:r>
          </a:p>
          <a:p>
            <a:pPr marL="0" indent="0">
              <a:buNone/>
            </a:pPr>
            <a:r>
              <a:rPr lang="en-US" sz="2800" dirty="0" smtClean="0"/>
              <a:t>That man has to go now. (didn’t)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That man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…………………………………………… 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now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80578" y="4546179"/>
            <a:ext cx="3711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wishes he didn’t have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5399" y="2651218"/>
            <a:ext cx="588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>
                <a:solidFill>
                  <a:srgbClr val="FF0000"/>
                </a:solidFill>
              </a:rPr>
              <a:t>had </a:t>
            </a:r>
            <a:r>
              <a:rPr lang="en-US" sz="2800" dirty="0"/>
              <a:t>enough time to visit Viet Nam.</a:t>
            </a:r>
          </a:p>
        </p:txBody>
      </p:sp>
    </p:spTree>
    <p:extLst>
      <p:ext uri="{BB962C8B-B14F-4D97-AF65-F5344CB8AC3E}">
        <p14:creationId xmlns:p14="http://schemas.microsoft.com/office/powerpoint/2010/main" val="139648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70934"/>
            <a:ext cx="11125199" cy="711199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EXERCISE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1168399"/>
            <a:ext cx="11430000" cy="5469468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</a:t>
            </a:r>
            <a:r>
              <a:rPr lang="en-US" sz="2200" u="sng" dirty="0" smtClean="0"/>
              <a:t>. </a:t>
            </a:r>
            <a:r>
              <a:rPr lang="en-US" sz="2200" b="1" u="sng" dirty="0" smtClean="0">
                <a:solidFill>
                  <a:schemeClr val="accent2">
                    <a:lumMod val="75000"/>
                  </a:schemeClr>
                </a:solidFill>
              </a:rPr>
              <a:t>Rewrite the second sentence so that it has the same meaning as the first sentence.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a/ I’m sorry I can’t drive.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→ I wish ………………………………………………………………………………… 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b/ Jane is sorry she doesn’t have a cat. → Jane wishes ………………………………………………………. 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c/ Nam is sorry he’s not very good at math. → Nam wishes ………………………………………………………. 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d/What a pity! I don’t speak French. → I wish …………………………………………………………………………… 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e/ The boy has a lot of homework. → The boy wishes ………………………………………………………………… .</a:t>
            </a:r>
          </a:p>
          <a:p>
            <a:pPr marL="0" indent="0">
              <a:buNone/>
            </a:pPr>
            <a:r>
              <a:rPr lang="en-US" sz="2200" b="1" u="sng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II. Complete the second sentence. Use from two words to five ones that has the word in parentheses. Do not change the word in parentheses.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a/ I’m sorry I don’t know her address. (knew) → I …………………………………………………………address.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b/ Can the dog climb the tree? (wishes) → The dog  ……………………………………………………………tree.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c/ Is the girl’s parent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going with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her to the performance? 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→ (wishes) The girl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………………………………………………………………………………..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with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her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to the performance.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92337" y="1544956"/>
            <a:ext cx="1806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 could drive.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67319" y="1986072"/>
            <a:ext cx="2216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en-US" sz="2000" b="1" dirty="0" smtClean="0">
                <a:solidFill>
                  <a:srgbClr val="FF0000"/>
                </a:solidFill>
              </a:rPr>
              <a:t>he had a cat.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1245" y="2402721"/>
            <a:ext cx="3073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he were good at math.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7567" y="2829959"/>
            <a:ext cx="2179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 spoke French.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0655" y="3296074"/>
            <a:ext cx="4474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he didn’t have so much homework.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7361" y="4404464"/>
            <a:ext cx="2186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wish I knew her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91010" y="4875979"/>
            <a:ext cx="3217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wishes it could climb the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9104" y="5756923"/>
            <a:ext cx="4417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wishes her parent were </a:t>
            </a:r>
            <a:r>
              <a:rPr lang="en-US" sz="2000" b="1" dirty="0" smtClean="0">
                <a:solidFill>
                  <a:srgbClr val="FF0000"/>
                </a:solidFill>
              </a:rPr>
              <a:t>going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69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800</Words>
  <Application>Microsoft Office PowerPoint</Application>
  <PresentationFormat>Widescreen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Baskerville Old Face</vt:lpstr>
      <vt:lpstr>Calibri</vt:lpstr>
      <vt:lpstr>Trebuchet MS</vt:lpstr>
      <vt:lpstr>Wingdings 3</vt:lpstr>
      <vt:lpstr>Facet</vt:lpstr>
      <vt:lpstr>UNIT 1 – GRADE 9</vt:lpstr>
      <vt:lpstr>READ AND COMPLETE THE SENTENCE</vt:lpstr>
      <vt:lpstr>GRAMMAR</vt:lpstr>
      <vt:lpstr>NOTE</vt:lpstr>
      <vt:lpstr>EXERCISE 3 PAGE 12</vt:lpstr>
      <vt:lpstr> EXERCISE 3 PAGE 12</vt:lpstr>
      <vt:lpstr>HOW TO REWRITE A WISH SENTENCE</vt:lpstr>
      <vt:lpstr>EXERCISE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</cp:revision>
  <dcterms:created xsi:type="dcterms:W3CDTF">2021-08-30T14:27:18Z</dcterms:created>
  <dcterms:modified xsi:type="dcterms:W3CDTF">2021-08-31T15:10:51Z</dcterms:modified>
</cp:coreProperties>
</file>